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0"/>
  </p:notesMasterIdLst>
  <p:sldIdLst>
    <p:sldId id="256" r:id="rId2"/>
    <p:sldId id="313" r:id="rId3"/>
    <p:sldId id="320" r:id="rId4"/>
    <p:sldId id="314" r:id="rId5"/>
    <p:sldId id="321" r:id="rId6"/>
    <p:sldId id="322" r:id="rId7"/>
    <p:sldId id="308" r:id="rId8"/>
    <p:sldId id="319" r:id="rId9"/>
    <p:sldId id="273" r:id="rId10"/>
    <p:sldId id="275" r:id="rId11"/>
    <p:sldId id="276" r:id="rId12"/>
    <p:sldId id="317" r:id="rId13"/>
    <p:sldId id="309" r:id="rId14"/>
    <p:sldId id="310" r:id="rId15"/>
    <p:sldId id="311" r:id="rId16"/>
    <p:sldId id="312" r:id="rId17"/>
    <p:sldId id="331" r:id="rId18"/>
    <p:sldId id="315" r:id="rId19"/>
    <p:sldId id="280" r:id="rId20"/>
    <p:sldId id="274" r:id="rId21"/>
    <p:sldId id="281" r:id="rId22"/>
    <p:sldId id="278" r:id="rId23"/>
    <p:sldId id="279" r:id="rId24"/>
    <p:sldId id="282" r:id="rId25"/>
    <p:sldId id="283" r:id="rId26"/>
    <p:sldId id="284" r:id="rId27"/>
    <p:sldId id="285" r:id="rId28"/>
    <p:sldId id="316" r:id="rId29"/>
    <p:sldId id="295" r:id="rId30"/>
    <p:sldId id="323" r:id="rId31"/>
    <p:sldId id="296" r:id="rId32"/>
    <p:sldId id="288" r:id="rId33"/>
    <p:sldId id="300" r:id="rId34"/>
    <p:sldId id="299" r:id="rId35"/>
    <p:sldId id="289" r:id="rId36"/>
    <p:sldId id="298" r:id="rId37"/>
    <p:sldId id="297" r:id="rId38"/>
    <p:sldId id="301" r:id="rId39"/>
    <p:sldId id="324" r:id="rId40"/>
    <p:sldId id="325" r:id="rId41"/>
    <p:sldId id="326" r:id="rId42"/>
    <p:sldId id="327" r:id="rId43"/>
    <p:sldId id="318" r:id="rId44"/>
    <p:sldId id="259" r:id="rId45"/>
    <p:sldId id="263" r:id="rId46"/>
    <p:sldId id="264" r:id="rId47"/>
    <p:sldId id="262" r:id="rId48"/>
    <p:sldId id="328" r:id="rId49"/>
    <p:sldId id="329" r:id="rId50"/>
    <p:sldId id="330" r:id="rId51"/>
    <p:sldId id="260" r:id="rId52"/>
    <p:sldId id="268" r:id="rId53"/>
    <p:sldId id="269" r:id="rId54"/>
    <p:sldId id="307" r:id="rId55"/>
    <p:sldId id="304" r:id="rId56"/>
    <p:sldId id="270" r:id="rId57"/>
    <p:sldId id="271" r:id="rId58"/>
    <p:sldId id="306" r:id="rId5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13"/>
    <p:restoredTop sz="94643"/>
  </p:normalViewPr>
  <p:slideViewPr>
    <p:cSldViewPr snapToGrid="0" snapToObjects="1">
      <p:cViewPr>
        <p:scale>
          <a:sx n="114" d="100"/>
          <a:sy n="114" d="100"/>
        </p:scale>
        <p:origin x="65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notesMaster" Target="notesMasters/notesMaster1.xml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EC7B8D-A775-454C-AFDD-474AFF893AB7}" type="datetimeFigureOut">
              <a:rPr kumimoji="1" lang="zh-CN" altLang="en-US" smtClean="0"/>
              <a:t>2018/11/18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6F19F8-7DC7-4749-9996-E0ECFEF3ADE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93779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A5680-D798-1A4A-8867-727E5D6F0396}" type="datetimeFigureOut">
              <a:rPr kumimoji="1" lang="zh-CN" altLang="en-US" smtClean="0"/>
              <a:t>2018/11/18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2B373-5A42-3F41-A424-043557A4CEF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34194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A5680-D798-1A4A-8867-727E5D6F0396}" type="datetimeFigureOut">
              <a:rPr kumimoji="1" lang="zh-CN" altLang="en-US" smtClean="0"/>
              <a:t>2018/11/18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2B373-5A42-3F41-A424-043557A4CEF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48715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A5680-D798-1A4A-8867-727E5D6F0396}" type="datetimeFigureOut">
              <a:rPr kumimoji="1" lang="zh-CN" altLang="en-US" smtClean="0"/>
              <a:t>2018/11/18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2B373-5A42-3F41-A424-043557A4CEF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68882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A5680-D798-1A4A-8867-727E5D6F0396}" type="datetimeFigureOut">
              <a:rPr kumimoji="1" lang="zh-CN" altLang="en-US" smtClean="0"/>
              <a:t>2018/11/18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2B373-5A42-3F41-A424-043557A4CEF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2295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A5680-D798-1A4A-8867-727E5D6F0396}" type="datetimeFigureOut">
              <a:rPr kumimoji="1" lang="zh-CN" altLang="en-US" smtClean="0"/>
              <a:t>2018/11/18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2B373-5A42-3F41-A424-043557A4CEF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65722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A5680-D798-1A4A-8867-727E5D6F0396}" type="datetimeFigureOut">
              <a:rPr kumimoji="1" lang="zh-CN" altLang="en-US" smtClean="0"/>
              <a:t>2018/11/18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2B373-5A42-3F41-A424-043557A4CEF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6334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A5680-D798-1A4A-8867-727E5D6F0396}" type="datetimeFigureOut">
              <a:rPr kumimoji="1" lang="zh-CN" altLang="en-US" smtClean="0"/>
              <a:t>2018/11/18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2B373-5A42-3F41-A424-043557A4CEF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8093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A5680-D798-1A4A-8867-727E5D6F0396}" type="datetimeFigureOut">
              <a:rPr kumimoji="1" lang="zh-CN" altLang="en-US" smtClean="0"/>
              <a:t>2018/11/18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2B373-5A42-3F41-A424-043557A4CEF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74008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A5680-D798-1A4A-8867-727E5D6F0396}" type="datetimeFigureOut">
              <a:rPr kumimoji="1" lang="zh-CN" altLang="en-US" smtClean="0"/>
              <a:t>2018/11/18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2B373-5A42-3F41-A424-043557A4CEF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70209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A5680-D798-1A4A-8867-727E5D6F0396}" type="datetimeFigureOut">
              <a:rPr kumimoji="1" lang="zh-CN" altLang="en-US" smtClean="0"/>
              <a:t>2018/11/18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2B373-5A42-3F41-A424-043557A4CEF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63993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A5680-D798-1A4A-8867-727E5D6F0396}" type="datetimeFigureOut">
              <a:rPr kumimoji="1" lang="zh-CN" altLang="en-US" smtClean="0"/>
              <a:t>2018/11/18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2B373-5A42-3F41-A424-043557A4CEF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14128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A5680-D798-1A4A-8867-727E5D6F0396}" type="datetimeFigureOut">
              <a:rPr kumimoji="1" lang="zh-CN" altLang="en-US" smtClean="0"/>
              <a:t>2018/11/18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2B373-5A42-3F41-A424-043557A4CEF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79134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Relationship Id="rId3" Type="http://schemas.openxmlformats.org/officeDocument/2006/relationships/image" Target="../media/image5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Relationship Id="rId3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4" Type="http://schemas.openxmlformats.org/officeDocument/2006/relationships/image" Target="../media/image67.png"/><Relationship Id="rId5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rxiv.org/abs/1806.07366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Relationship Id="rId3" Type="http://schemas.openxmlformats.org/officeDocument/2006/relationships/image" Target="../media/image71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png"/><Relationship Id="rId3" Type="http://schemas.openxmlformats.org/officeDocument/2006/relationships/image" Target="../media/image7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4" Type="http://schemas.openxmlformats.org/officeDocument/2006/relationships/image" Target="../media/image76.png"/><Relationship Id="rId5" Type="http://schemas.openxmlformats.org/officeDocument/2006/relationships/hyperlink" Target="https://cs.stanford.edu/~ambrad/adjoint_tutorial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png"/><Relationship Id="rId3" Type="http://schemas.openxmlformats.org/officeDocument/2006/relationships/image" Target="../media/image7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HIPS/autograd/blob/master/examples/ode_net.py" TargetMode="External"/><Relationship Id="rId3" Type="http://schemas.openxmlformats.org/officeDocument/2006/relationships/image" Target="../media/image7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4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openreview.net/pdf?id=rJxgknCcK7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4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5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png"/><Relationship Id="rId3" Type="http://schemas.openxmlformats.org/officeDocument/2006/relationships/image" Target="../media/image87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9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0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zh-CN" dirty="0" smtClean="0"/>
              <a:t>Normalizing Flows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zh-CN" dirty="0" err="1" smtClean="0"/>
              <a:t>Narsil</a:t>
            </a:r>
            <a:r>
              <a:rPr kumimoji="1" lang="en-US" altLang="zh-CN" dirty="0" smtClean="0"/>
              <a:t> Zhang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371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05" y="369888"/>
            <a:ext cx="9144000" cy="1320800"/>
          </a:xfr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0" y="1964658"/>
            <a:ext cx="10160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15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30" y="365125"/>
            <a:ext cx="10223500" cy="3073400"/>
          </a:xfr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280" y="3631111"/>
            <a:ext cx="98425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65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2770868"/>
            <a:ext cx="10515600" cy="1325563"/>
          </a:xfrm>
        </p:spPr>
        <p:txBody>
          <a:bodyPr/>
          <a:lstStyle/>
          <a:p>
            <a:pPr algn="ctr"/>
            <a:r>
              <a:rPr kumimoji="1" lang="en-US" altLang="zh-CN" smtClean="0"/>
              <a:t>Autoregressive Flows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4577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Masked Autoregressive Flow for Density </a:t>
            </a:r>
            <a:r>
              <a:rPr lang="en-US" altLang="zh-CN" dirty="0" smtClean="0"/>
              <a:t>Estimation</a:t>
            </a:r>
            <a:r>
              <a:rPr lang="zh-CN" altLang="en-US" dirty="0" smtClean="0"/>
              <a:t> （</a:t>
            </a:r>
            <a:r>
              <a:rPr lang="en-US" altLang="zh-CN" dirty="0" smtClean="0"/>
              <a:t>MAF</a:t>
            </a:r>
            <a:r>
              <a:rPr lang="zh-CN" altLang="en-US" dirty="0" smtClean="0"/>
              <a:t>）</a:t>
            </a:r>
            <a:endParaRPr kumimoji="1"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5" y="2433129"/>
            <a:ext cx="10515600" cy="544309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402833"/>
            <a:ext cx="11430000" cy="50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1" y="4453268"/>
            <a:ext cx="9804400" cy="11938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53143" y="1811671"/>
            <a:ext cx="3557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Target: from normal </a:t>
            </a:r>
            <a:r>
              <a:rPr kumimoji="1" lang="en-US" altLang="zh-CN" dirty="0" smtClean="0"/>
              <a:t>u, </a:t>
            </a:r>
            <a:r>
              <a:rPr kumimoji="1" lang="en-US" altLang="zh-CN" dirty="0" smtClean="0"/>
              <a:t>generate X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019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Inverse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MAF</a:t>
            </a:r>
            <a:endParaRPr kumimoji="1"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47" y="2130933"/>
            <a:ext cx="11310306" cy="128134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94658" y="-346992"/>
            <a:ext cx="9802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 implement the set of functions {</a:t>
            </a:r>
            <a:r>
              <a:rPr lang="en-US" altLang="zh-CN" dirty="0" err="1" smtClean="0"/>
              <a:t>f_μi</a:t>
            </a:r>
            <a:r>
              <a:rPr lang="en-US" altLang="zh-CN" dirty="0" smtClean="0"/>
              <a:t> </a:t>
            </a:r>
            <a:r>
              <a:rPr lang="en-US" altLang="zh-CN" dirty="0"/>
              <a:t>, </a:t>
            </a:r>
            <a:r>
              <a:rPr lang="en-US" altLang="zh-CN" dirty="0" smtClean="0"/>
              <a:t>f_α</a:t>
            </a:r>
            <a:r>
              <a:rPr lang="en-US" altLang="zh-CN" dirty="0" err="1" smtClean="0"/>
              <a:t>i</a:t>
            </a:r>
            <a:r>
              <a:rPr lang="en-US" altLang="zh-CN" dirty="0" smtClean="0"/>
              <a:t> </a:t>
            </a:r>
            <a:r>
              <a:rPr lang="en-US" altLang="zh-CN" dirty="0"/>
              <a:t>} with masking, following the approach used by MADE 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988527" y="4156944"/>
            <a:ext cx="5767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this can be done in the mean time, for all </a:t>
            </a:r>
            <a:r>
              <a:rPr kumimoji="1" lang="en-US" altLang="zh-CN" sz="2400" dirty="0" err="1" smtClean="0"/>
              <a:t>i</a:t>
            </a:r>
            <a:endParaRPr kumimoji="1"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8132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Improved </a:t>
            </a:r>
            <a:r>
              <a:rPr lang="en-US" altLang="zh-CN" dirty="0" err="1"/>
              <a:t>Variational</a:t>
            </a:r>
            <a:r>
              <a:rPr lang="en-US" altLang="zh-CN" dirty="0"/>
              <a:t> Inference with Inverse Autoregressive </a:t>
            </a:r>
            <a:r>
              <a:rPr lang="en-US" altLang="zh-CN" dirty="0" smtClean="0"/>
              <a:t>Flow</a:t>
            </a:r>
            <a:r>
              <a:rPr lang="zh-CN" altLang="en-US" dirty="0" smtClean="0"/>
              <a:t> （</a:t>
            </a:r>
            <a:r>
              <a:rPr lang="en-US" altLang="zh-CN" dirty="0" smtClean="0"/>
              <a:t>IAF</a:t>
            </a:r>
            <a:r>
              <a:rPr lang="zh-CN" altLang="en-US" dirty="0" smtClean="0"/>
              <a:t>）</a:t>
            </a:r>
            <a:endParaRPr kumimoji="1"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3" y="2813656"/>
            <a:ext cx="10515600" cy="1148384"/>
          </a:xfrm>
        </p:spPr>
      </p:pic>
      <p:sp>
        <p:nvSpPr>
          <p:cNvPr id="3" name="文本框 2"/>
          <p:cNvSpPr txBox="1"/>
          <p:nvPr/>
        </p:nvSpPr>
        <p:spPr>
          <a:xfrm>
            <a:off x="4663069" y="-391184"/>
            <a:ext cx="5913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 smtClean="0"/>
              <a:t>在</a:t>
            </a:r>
            <a:r>
              <a:rPr kumimoji="1" lang="en-US" altLang="zh-CN" dirty="0" smtClean="0"/>
              <a:t>IAF</a:t>
            </a:r>
            <a:r>
              <a:rPr kumimoji="1" lang="zh-CN" altLang="en-US" dirty="0" smtClean="0"/>
              <a:t>的论文中，用了</a:t>
            </a:r>
            <a:r>
              <a:rPr kumimoji="1" lang="en-US" altLang="zh-CN" dirty="0" err="1" smtClean="0"/>
              <a:t>lstm</a:t>
            </a:r>
            <a:r>
              <a:rPr kumimoji="1" lang="zh-CN" altLang="en-US" dirty="0" smtClean="0"/>
              <a:t>而不是</a:t>
            </a:r>
            <a:r>
              <a:rPr kumimoji="1" lang="en-US" altLang="zh-CN" dirty="0" smtClean="0"/>
              <a:t>MADE</a:t>
            </a:r>
            <a:r>
              <a:rPr kumimoji="1" lang="zh-CN" altLang="en-US" dirty="0" smtClean="0"/>
              <a:t>来实现</a:t>
            </a:r>
            <a:r>
              <a:rPr lang="en-US" altLang="zh-CN" dirty="0"/>
              <a:t>{</a:t>
            </a:r>
            <a:r>
              <a:rPr lang="en-US" altLang="zh-CN" dirty="0" err="1"/>
              <a:t>f_μi</a:t>
            </a:r>
            <a:r>
              <a:rPr lang="en-US" altLang="zh-CN" dirty="0"/>
              <a:t> , f_α</a:t>
            </a:r>
            <a:r>
              <a:rPr lang="en-US" altLang="zh-CN" dirty="0" err="1"/>
              <a:t>i</a:t>
            </a:r>
            <a:r>
              <a:rPr lang="en-US" altLang="zh-CN" dirty="0"/>
              <a:t> } </a:t>
            </a:r>
            <a:endParaRPr kumimoji="1"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2910468" y="4458026"/>
            <a:ext cx="5767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this can be done in the mean time, for all </a:t>
            </a:r>
            <a:r>
              <a:rPr kumimoji="1" lang="en-US" altLang="zh-CN" sz="2400" dirty="0" err="1" smtClean="0"/>
              <a:t>i</a:t>
            </a:r>
            <a:endParaRPr kumimoji="1" lang="zh-CN" altLang="en-US" sz="2400" dirty="0"/>
          </a:p>
        </p:txBody>
      </p:sp>
      <p:sp>
        <p:nvSpPr>
          <p:cNvPr id="6" name="文本框 5"/>
          <p:cNvSpPr txBox="1"/>
          <p:nvPr/>
        </p:nvSpPr>
        <p:spPr>
          <a:xfrm>
            <a:off x="653143" y="1811671"/>
            <a:ext cx="3557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Target: from normal </a:t>
            </a:r>
            <a:r>
              <a:rPr kumimoji="1" lang="en-US" altLang="zh-CN" dirty="0" smtClean="0"/>
              <a:t>u, </a:t>
            </a:r>
            <a:r>
              <a:rPr kumimoji="1" lang="en-US" altLang="zh-CN" dirty="0" smtClean="0"/>
              <a:t>generate X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255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MAF vs IAF :  from U compute X </a:t>
            </a:r>
            <a:endParaRPr kumimoji="1"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28" y="2349882"/>
            <a:ext cx="11430000" cy="50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09662" y="1639622"/>
            <a:ext cx="9749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/>
              <a:t>MAF:</a:t>
            </a:r>
            <a:endParaRPr kumimoji="1" lang="zh-CN" altLang="en-US" sz="2800" dirty="0"/>
          </a:p>
        </p:txBody>
      </p:sp>
      <p:sp>
        <p:nvSpPr>
          <p:cNvPr id="7" name="文本框 6"/>
          <p:cNvSpPr txBox="1"/>
          <p:nvPr/>
        </p:nvSpPr>
        <p:spPr>
          <a:xfrm>
            <a:off x="1561791" y="4751136"/>
            <a:ext cx="28071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/>
              <a:t>Sample</a:t>
            </a:r>
            <a:r>
              <a:rPr kumimoji="1" lang="zh-CN" altLang="en-US" sz="2800" dirty="0" smtClean="0"/>
              <a:t>：</a:t>
            </a:r>
            <a:r>
              <a:rPr kumimoji="1" lang="en-US" altLang="zh-CN" sz="2800" dirty="0" smtClean="0"/>
              <a:t> U-&gt;X</a:t>
            </a:r>
          </a:p>
          <a:p>
            <a:r>
              <a:rPr kumimoji="1" lang="en-US" altLang="zh-CN" sz="2800" dirty="0" smtClean="0"/>
              <a:t>Estimate</a:t>
            </a:r>
            <a:r>
              <a:rPr kumimoji="1" lang="zh-CN" altLang="en-US" sz="2800" dirty="0" smtClean="0"/>
              <a:t>：</a:t>
            </a:r>
            <a:r>
              <a:rPr kumimoji="1" lang="en-US" altLang="zh-CN" sz="2800" dirty="0" smtClean="0"/>
              <a:t> X-&gt;U</a:t>
            </a:r>
            <a:endParaRPr kumimoji="1" lang="zh-CN" altLang="en-US" sz="2800" dirty="0"/>
          </a:p>
        </p:txBody>
      </p:sp>
      <p:sp>
        <p:nvSpPr>
          <p:cNvPr id="8" name="文本框 7"/>
          <p:cNvSpPr txBox="1"/>
          <p:nvPr/>
        </p:nvSpPr>
        <p:spPr>
          <a:xfrm>
            <a:off x="5049114" y="4751136"/>
            <a:ext cx="474681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/>
              <a:t>MAF: sample </a:t>
            </a:r>
            <a:r>
              <a:rPr kumimoji="1" lang="zh-CN" altLang="en-US" sz="2800" dirty="0" smtClean="0"/>
              <a:t>慢，</a:t>
            </a:r>
            <a:r>
              <a:rPr kumimoji="1" lang="en-US" altLang="zh-CN" sz="2800" dirty="0" smtClean="0"/>
              <a:t>estimate </a:t>
            </a:r>
            <a:r>
              <a:rPr kumimoji="1" lang="zh-CN" altLang="en-US" sz="2800" dirty="0" smtClean="0"/>
              <a:t>快</a:t>
            </a:r>
            <a:endParaRPr kumimoji="1" lang="en-US" altLang="zh-CN" sz="2800" dirty="0" smtClean="0"/>
          </a:p>
          <a:p>
            <a:r>
              <a:rPr kumimoji="1" lang="en-US" altLang="zh-CN" sz="2800" dirty="0" smtClean="0"/>
              <a:t>IAF</a:t>
            </a:r>
            <a:r>
              <a:rPr kumimoji="1" lang="zh-CN" altLang="en-US" sz="2800" dirty="0" smtClean="0"/>
              <a:t>：</a:t>
            </a:r>
            <a:r>
              <a:rPr kumimoji="1" lang="en-US" altLang="zh-CN" sz="2800" dirty="0" smtClean="0"/>
              <a:t>sample</a:t>
            </a:r>
            <a:r>
              <a:rPr kumimoji="1" lang="zh-CN" altLang="en-US" sz="2800" dirty="0" smtClean="0"/>
              <a:t>快，</a:t>
            </a:r>
            <a:r>
              <a:rPr kumimoji="1" lang="en-US" altLang="zh-CN" sz="2800" dirty="0" smtClean="0"/>
              <a:t>estimate</a:t>
            </a:r>
            <a:r>
              <a:rPr kumimoji="1" lang="zh-CN" altLang="en-US" sz="2800" dirty="0" smtClean="0"/>
              <a:t> 慢</a:t>
            </a:r>
            <a:endParaRPr kumimoji="1" lang="zh-CN" altLang="en-US" sz="280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62" y="3596678"/>
            <a:ext cx="9550400" cy="5842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809662" y="3019451"/>
            <a:ext cx="752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/>
              <a:t>I</a:t>
            </a:r>
            <a:r>
              <a:rPr kumimoji="1" lang="en-US" altLang="zh-CN" sz="2800" dirty="0" smtClean="0"/>
              <a:t>AF</a:t>
            </a:r>
            <a:r>
              <a:rPr kumimoji="1" lang="en-US" altLang="zh-CN" sz="2800" dirty="0" smtClean="0"/>
              <a:t>:</a:t>
            </a:r>
            <a:endParaRPr kumimoji="1" lang="zh-CN" altLang="en-US" sz="2800" dirty="0"/>
          </a:p>
        </p:txBody>
      </p:sp>
      <p:cxnSp>
        <p:nvCxnSpPr>
          <p:cNvPr id="12" name="直线连接符 11"/>
          <p:cNvCxnSpPr/>
          <p:nvPr/>
        </p:nvCxnSpPr>
        <p:spPr>
          <a:xfrm>
            <a:off x="5687122" y="2845146"/>
            <a:ext cx="82519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直线连接符 15"/>
          <p:cNvCxnSpPr/>
          <p:nvPr/>
        </p:nvCxnSpPr>
        <p:spPr>
          <a:xfrm>
            <a:off x="7991707" y="2833448"/>
            <a:ext cx="82519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直线连接符 16"/>
          <p:cNvCxnSpPr/>
          <p:nvPr/>
        </p:nvCxnSpPr>
        <p:spPr>
          <a:xfrm>
            <a:off x="6218664" y="4180878"/>
            <a:ext cx="82519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直线连接符 17"/>
          <p:cNvCxnSpPr/>
          <p:nvPr/>
        </p:nvCxnSpPr>
        <p:spPr>
          <a:xfrm>
            <a:off x="9234648" y="4180878"/>
            <a:ext cx="82519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289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a LSTM-like IAF</a:t>
            </a:r>
            <a:endParaRPr kumimoji="1"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7072" y="1854618"/>
            <a:ext cx="11357856" cy="40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5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How to </a:t>
            </a:r>
            <a:r>
              <a:rPr kumimoji="1" lang="en-US" altLang="zh-CN" dirty="0" smtClean="0"/>
              <a:t>implement "autoregressive</a:t>
            </a:r>
            <a:r>
              <a:rPr kumimoji="1" lang="en-US" altLang="zh-CN" dirty="0"/>
              <a:t>"?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3600" dirty="0" smtClean="0"/>
              <a:t>Use MADE</a:t>
            </a:r>
            <a:r>
              <a:rPr lang="en-US" altLang="zh-CN" sz="3600" dirty="0"/>
              <a:t>: Masked </a:t>
            </a:r>
            <a:r>
              <a:rPr lang="en-US" altLang="zh-CN" sz="3600" dirty="0" err="1"/>
              <a:t>Autoencoder</a:t>
            </a:r>
            <a:endParaRPr kumimoji="1"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7263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Recall </a:t>
            </a:r>
            <a:r>
              <a:rPr lang="en-US" altLang="zh-CN" dirty="0" err="1" smtClean="0"/>
              <a:t>Autoencoders</a:t>
            </a:r>
            <a:endParaRPr kumimoji="1"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68" y="2353751"/>
            <a:ext cx="5206248" cy="3134374"/>
          </a:xfrm>
        </p:spPr>
      </p:pic>
      <p:sp>
        <p:nvSpPr>
          <p:cNvPr id="6" name="文本框 5"/>
          <p:cNvSpPr txBox="1"/>
          <p:nvPr/>
        </p:nvSpPr>
        <p:spPr>
          <a:xfrm>
            <a:off x="1045028" y="1699054"/>
            <a:ext cx="5394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Suppose each </a:t>
            </a:r>
            <a:r>
              <a:rPr lang="en-US" altLang="zh-CN" dirty="0"/>
              <a:t>input dimension </a:t>
            </a:r>
            <a:r>
              <a:rPr lang="en-US" altLang="zh-CN" dirty="0" err="1" smtClean="0"/>
              <a:t>x_d</a:t>
            </a:r>
            <a:r>
              <a:rPr lang="en-US" altLang="zh-CN" dirty="0" smtClean="0"/>
              <a:t> </a:t>
            </a:r>
            <a:r>
              <a:rPr lang="en-US" altLang="zh-CN" dirty="0"/>
              <a:t>belongs in {0, 1}</a:t>
            </a:r>
          </a:p>
          <a:p>
            <a:endParaRPr kumimoji="1"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253" y="2496091"/>
            <a:ext cx="5856540" cy="284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26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Main Purpose: Density </a:t>
            </a:r>
            <a:r>
              <a:rPr kumimoji="1" lang="en-US" altLang="zh-CN" dirty="0" smtClean="0"/>
              <a:t>Estimation</a:t>
            </a:r>
            <a:endParaRPr kumimoji="1"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647" y="1340284"/>
            <a:ext cx="7721237" cy="4109832"/>
          </a:xfr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296" y="5557731"/>
            <a:ext cx="5049941" cy="941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15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MADE: Masked </a:t>
            </a:r>
            <a:r>
              <a:rPr lang="en-US" altLang="zh-CN" dirty="0" err="1"/>
              <a:t>Autoencoder</a:t>
            </a:r>
            <a:r>
              <a:rPr lang="en-US" altLang="zh-CN" dirty="0"/>
              <a:t> </a:t>
            </a:r>
            <a:r>
              <a:rPr lang="en-US" altLang="zh-CN" dirty="0" smtClean="0"/>
              <a:t>for Distribution Estimation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Our method masks the </a:t>
            </a:r>
            <a:r>
              <a:rPr lang="en-US" altLang="zh-CN" dirty="0" err="1" smtClean="0"/>
              <a:t>autoencoder’s</a:t>
            </a:r>
            <a:r>
              <a:rPr lang="en-US" altLang="zh-CN" dirty="0" smtClean="0"/>
              <a:t> </a:t>
            </a:r>
            <a:r>
              <a:rPr lang="en-US" altLang="zh-CN" dirty="0"/>
              <a:t>parameters to respect autoregressive constraints: each input is </a:t>
            </a:r>
            <a:r>
              <a:rPr lang="en-US" altLang="zh-CN" dirty="0" smtClean="0"/>
              <a:t>reconstructed </a:t>
            </a:r>
            <a:r>
              <a:rPr lang="en-US" altLang="zh-CN" dirty="0"/>
              <a:t>only from previous inputs in a given </a:t>
            </a:r>
            <a:r>
              <a:rPr lang="en-US" altLang="zh-CN" dirty="0" smtClean="0"/>
              <a:t>ordering</a:t>
            </a:r>
            <a:endParaRPr lang="en-US" altLang="zh-CN" dirty="0"/>
          </a:p>
          <a:p>
            <a:endParaRPr lang="en-US" altLang="zh-CN" dirty="0"/>
          </a:p>
          <a:p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02" y="2996837"/>
            <a:ext cx="71882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24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Loss of </a:t>
            </a:r>
            <a:r>
              <a:rPr kumimoji="1" lang="en-US" altLang="zh-CN" dirty="0" err="1" smtClean="0"/>
              <a:t>autoregression</a:t>
            </a:r>
            <a:r>
              <a:rPr kumimoji="1" lang="en-US" altLang="zh-CN" dirty="0" smtClean="0"/>
              <a:t> model</a:t>
            </a:r>
            <a:endParaRPr kumimoji="1"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750" y="1841646"/>
            <a:ext cx="7302500" cy="4076700"/>
          </a:xfrm>
        </p:spPr>
      </p:pic>
    </p:spTree>
    <p:extLst>
      <p:ext uri="{BB962C8B-B14F-4D97-AF65-F5344CB8AC3E}">
        <p14:creationId xmlns:p14="http://schemas.microsoft.com/office/powerpoint/2010/main" val="178489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410547"/>
            <a:ext cx="10515600" cy="5766416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how </a:t>
            </a:r>
            <a:r>
              <a:rPr lang="en-US" altLang="zh-CN" dirty="0"/>
              <a:t>to modify the </a:t>
            </a:r>
            <a:r>
              <a:rPr lang="en-US" altLang="zh-CN" dirty="0" err="1" smtClean="0"/>
              <a:t>autoencoder</a:t>
            </a:r>
            <a:r>
              <a:rPr lang="en-US" altLang="zh-CN" dirty="0" smtClean="0"/>
              <a:t> </a:t>
            </a:r>
            <a:r>
              <a:rPr lang="en-US" altLang="zh-CN" dirty="0"/>
              <a:t>to satisfy the autoregressive </a:t>
            </a:r>
            <a:r>
              <a:rPr lang="en-US" altLang="zh-CN" dirty="0" smtClean="0"/>
              <a:t>property?</a:t>
            </a:r>
          </a:p>
          <a:p>
            <a:r>
              <a:rPr lang="en-US" altLang="zh-CN" dirty="0" smtClean="0"/>
              <a:t>mask </a:t>
            </a:r>
            <a:r>
              <a:rPr lang="en-US" altLang="zh-CN" dirty="0"/>
              <a:t>the weighted connections of a standard </a:t>
            </a:r>
            <a:r>
              <a:rPr lang="en-US" altLang="zh-CN" dirty="0" smtClean="0"/>
              <a:t>such </a:t>
            </a:r>
            <a:r>
              <a:rPr lang="en-US" altLang="zh-CN" dirty="0"/>
              <a:t>that the output is </a:t>
            </a:r>
            <a:r>
              <a:rPr lang="en-US" altLang="zh-CN" dirty="0" smtClean="0"/>
              <a:t>autoregressive</a:t>
            </a:r>
            <a:endParaRPr lang="en-US" alt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700" y="2118568"/>
            <a:ext cx="7340600" cy="393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7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522514"/>
            <a:ext cx="10515600" cy="5654449"/>
          </a:xfrm>
        </p:spPr>
        <p:txBody>
          <a:bodyPr/>
          <a:lstStyle/>
          <a:p>
            <a:r>
              <a:rPr lang="en-US" altLang="zh-CN" dirty="0" smtClean="0"/>
              <a:t>assign </a:t>
            </a:r>
            <a:r>
              <a:rPr lang="en-US" altLang="zh-CN" dirty="0"/>
              <a:t>each unit in the hidden layer an integer m between 1 and D−1 inclusively. </a:t>
            </a:r>
            <a:endParaRPr lang="en-US" altLang="zh-CN" dirty="0" smtClean="0"/>
          </a:p>
          <a:p>
            <a:r>
              <a:rPr lang="en-US" altLang="zh-CN" dirty="0" smtClean="0"/>
              <a:t>The k-</a:t>
            </a:r>
            <a:r>
              <a:rPr lang="en-US" altLang="zh-CN" dirty="0" err="1" smtClean="0"/>
              <a:t>th</a:t>
            </a:r>
            <a:r>
              <a:rPr lang="en-US" altLang="zh-CN" dirty="0" smtClean="0"/>
              <a:t> </a:t>
            </a:r>
            <a:r>
              <a:rPr lang="en-US" altLang="zh-CN" dirty="0"/>
              <a:t>hidden unit’s number m(k) gives the maximum number of input units to which it can be </a:t>
            </a:r>
            <a:r>
              <a:rPr lang="en-US" altLang="zh-CN" dirty="0" smtClean="0"/>
              <a:t>connected</a:t>
            </a:r>
            <a:r>
              <a:rPr lang="en-US" altLang="zh-CN" dirty="0"/>
              <a:t>. 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/>
          </a:p>
          <a:p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596" y="2430463"/>
            <a:ext cx="7350967" cy="153770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361" y="4004762"/>
            <a:ext cx="7302500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05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064" y="2236383"/>
            <a:ext cx="7150100" cy="3492500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082" y="827088"/>
            <a:ext cx="71120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84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050" y="3835651"/>
            <a:ext cx="7073900" cy="1879600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0" y="601794"/>
            <a:ext cx="7874000" cy="283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59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Deep </a:t>
            </a:r>
            <a:r>
              <a:rPr lang="en-US" altLang="zh-CN" dirty="0" smtClean="0"/>
              <a:t>MADE</a:t>
            </a:r>
            <a:endParaRPr kumimoji="1"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88" y="1845818"/>
            <a:ext cx="5305179" cy="3485485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986" y="2254767"/>
            <a:ext cx="5867659" cy="11008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986" y="3935238"/>
            <a:ext cx="5747658" cy="81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5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84" y="527932"/>
            <a:ext cx="5476018" cy="5441633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556" y="527932"/>
            <a:ext cx="5393460" cy="579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83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81743" y="2564039"/>
            <a:ext cx="10515600" cy="1325563"/>
          </a:xfrm>
        </p:spPr>
        <p:txBody>
          <a:bodyPr/>
          <a:lstStyle/>
          <a:p>
            <a:pPr algn="ctr"/>
            <a:r>
              <a:rPr kumimoji="1" lang="en-US" altLang="zh-CN" dirty="0" smtClean="0"/>
              <a:t>Partitioned Flows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258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NICE: NON-LINEAR INDEPENDENT COMPONENTS </a:t>
            </a:r>
            <a:r>
              <a:rPr lang="en-US" altLang="zh-CN" dirty="0" smtClean="0"/>
              <a:t>ESTIMATION</a:t>
            </a:r>
            <a:endParaRPr kumimoji="1"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056" y="4773675"/>
            <a:ext cx="9773547" cy="1494097"/>
          </a:xfr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914" y="1690688"/>
            <a:ext cx="5544457" cy="325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41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688803" y="312802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zh-CN" dirty="0" smtClean="0">
                    <a:ea typeface="Zapfino" charset="0"/>
                    <a:cs typeface="Zapfino" charset="0"/>
                  </a:rPr>
                  <a:t>Target: Find a invertible transformation f     </a:t>
                </a:r>
                <a:r>
                  <a:rPr kumimoji="1" lang="en-US" altLang="zh-CN" dirty="0" err="1">
                    <a:ea typeface="Zapfino" charset="0"/>
                    <a:cs typeface="Zapfino" charset="0"/>
                  </a:rPr>
                  <a:t>s.t.</a:t>
                </a:r>
                <a:r>
                  <a:rPr kumimoji="1" lang="en-US" altLang="zh-CN" dirty="0">
                    <a:ea typeface="Zapfino" charset="0"/>
                    <a:cs typeface="Zapfino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charset="0"/>
                        <a:ea typeface="Zapfino" charset="0"/>
                        <a:cs typeface="Zapfino" charset="0"/>
                      </a:rPr>
                      <m:t>𝑧</m:t>
                    </m:r>
                    <m:r>
                      <a:rPr kumimoji="1" lang="en-US" altLang="zh-CN" b="0" i="1" smtClean="0">
                        <a:latin typeface="Cambria Math" charset="0"/>
                        <a:ea typeface="Zapfino" charset="0"/>
                        <a:cs typeface="Zapfino" charset="0"/>
                      </a:rPr>
                      <m:t>=</m:t>
                    </m:r>
                    <m:r>
                      <a:rPr kumimoji="1" lang="en-US" altLang="zh-CN" b="0" i="1" smtClean="0">
                        <a:latin typeface="Cambria Math" charset="0"/>
                        <a:ea typeface="Zapfino" charset="0"/>
                        <a:cs typeface="Zapfino" charset="0"/>
                      </a:rPr>
                      <m:t>𝑓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charset="0"/>
                            <a:ea typeface="Zapfino" charset="0"/>
                            <a:cs typeface="Zapfino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charset="0"/>
                            <a:ea typeface="Zapfino" charset="0"/>
                            <a:cs typeface="Zapfino" charset="0"/>
                          </a:rPr>
                          <m:t>𝑥</m:t>
                        </m:r>
                      </m:e>
                    </m:d>
                  </m:oMath>
                </a14:m>
                <a:endParaRPr kumimoji="1" lang="en-US" altLang="zh-CN" b="0" dirty="0" smtClean="0">
                  <a:ea typeface="Zapfino" charset="0"/>
                  <a:cs typeface="Zapfino" charset="0"/>
                </a:endParaRPr>
              </a:p>
              <a:p>
                <a:endParaRPr kumimoji="1" lang="en-US" altLang="zh-CN" dirty="0">
                  <a:ea typeface="Zapfino" charset="0"/>
                  <a:cs typeface="Zapfino" charset="0"/>
                </a:endParaRPr>
              </a:p>
              <a:p>
                <a:endParaRPr kumimoji="1" lang="en-US" altLang="zh-CN" dirty="0" smtClean="0">
                  <a:ea typeface="Zapfino" charset="0"/>
                  <a:cs typeface="Zapfino" charset="0"/>
                </a:endParaRPr>
              </a:p>
              <a:p>
                <a:endParaRPr kumimoji="1" lang="en-US" altLang="zh-CN" dirty="0">
                  <a:ea typeface="Zapfino" charset="0"/>
                  <a:cs typeface="Zapfino" charset="0"/>
                </a:endParaRPr>
              </a:p>
              <a:p>
                <a:endParaRPr kumimoji="1" lang="en-US" altLang="zh-CN" dirty="0">
                  <a:ea typeface="Zapfino" charset="0"/>
                  <a:cs typeface="Zapfino" charset="0"/>
                </a:endParaRPr>
              </a:p>
              <a:p>
                <a:endParaRPr kumimoji="1" lang="en-US" altLang="zh-CN" dirty="0" smtClean="0">
                  <a:ea typeface="Zapfino" charset="0"/>
                  <a:cs typeface="Zapfino" charset="0"/>
                </a:endParaRPr>
              </a:p>
              <a:p>
                <a:r>
                  <a:rPr kumimoji="1" lang="en-US" altLang="zh-CN" dirty="0" smtClean="0">
                    <a:ea typeface="Zapfino" charset="0"/>
                    <a:cs typeface="Zapfino" charset="0"/>
                  </a:rPr>
                  <a:t>Or, find </a:t>
                </a:r>
                <a:r>
                  <a:rPr kumimoji="1" lang="en-US" altLang="zh-CN" dirty="0">
                    <a:ea typeface="Zapfino" charset="0"/>
                    <a:cs typeface="Zapfino" charset="0"/>
                  </a:rPr>
                  <a:t>a series of transformations fi     </a:t>
                </a:r>
                <a:r>
                  <a:rPr kumimoji="1" lang="en-US" altLang="zh-CN" dirty="0" smtClean="0">
                    <a:ea typeface="Zapfino" charset="0"/>
                    <a:cs typeface="Zapfino" charset="0"/>
                  </a:rPr>
                  <a:t>          						</a:t>
                </a:r>
                <a:r>
                  <a:rPr kumimoji="1" lang="en-US" altLang="zh-CN" dirty="0" err="1" smtClean="0">
                    <a:ea typeface="Zapfino" charset="0"/>
                    <a:cs typeface="Zapfino" charset="0"/>
                  </a:rPr>
                  <a:t>s.t</a:t>
                </a:r>
                <a:r>
                  <a:rPr kumimoji="1" lang="en-US" altLang="zh-CN" dirty="0" err="1">
                    <a:ea typeface="Zapfino" charset="0"/>
                    <a:cs typeface="Zapfino" charset="0"/>
                  </a:rPr>
                  <a:t>.</a:t>
                </a:r>
                <a:r>
                  <a:rPr kumimoji="1" lang="en-US" altLang="zh-CN" dirty="0">
                    <a:ea typeface="Zapfino" charset="0"/>
                    <a:cs typeface="Zapfino" charset="0"/>
                  </a:rPr>
                  <a:t> 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charset="0"/>
                        <a:ea typeface="Zapfino" charset="0"/>
                        <a:cs typeface="Zapfino" charset="0"/>
                      </a:rPr>
                      <m:t>𝑧</m:t>
                    </m:r>
                    <m:r>
                      <a:rPr kumimoji="1" lang="en-US" altLang="zh-CN" b="0" i="1" smtClean="0">
                        <a:latin typeface="Cambria Math" charset="0"/>
                        <a:ea typeface="Zapfino" charset="0"/>
                        <a:cs typeface="Zapfino" charset="0"/>
                      </a:rPr>
                      <m:t>=</m:t>
                    </m:r>
                    <m:r>
                      <a:rPr kumimoji="1" lang="en-US" altLang="zh-CN" b="0" i="1" smtClean="0">
                        <a:latin typeface="Cambria Math" charset="0"/>
                        <a:ea typeface="Zapfino" charset="0"/>
                        <a:cs typeface="Zapfino" charset="0"/>
                      </a:rPr>
                      <m:t>𝑓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charset="0"/>
                            <a:ea typeface="Zapfino" charset="0"/>
                            <a:cs typeface="Zapfino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charset="0"/>
                            <a:ea typeface="Zapfino" charset="0"/>
                            <a:cs typeface="Zapfino" charset="0"/>
                          </a:rPr>
                          <m:t>𝑥</m:t>
                        </m:r>
                      </m:e>
                    </m:d>
                    <m:r>
                      <a:rPr kumimoji="1" lang="en-US" altLang="zh-CN" b="0" i="1" smtClean="0">
                        <a:latin typeface="Cambria Math" charset="0"/>
                        <a:ea typeface="Zapfino" charset="0"/>
                        <a:cs typeface="Zapfino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charset="0"/>
                            <a:ea typeface="Zapfino" charset="0"/>
                            <a:cs typeface="Zapfino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charset="0"/>
                            <a:ea typeface="Zapfino" charset="0"/>
                            <a:cs typeface="Zapfino" charset="0"/>
                          </a:rPr>
                          <m:t>𝑓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charset="0"/>
                            <a:ea typeface="Zapfino" charset="0"/>
                            <a:cs typeface="Zapfino" charset="0"/>
                          </a:rPr>
                          <m:t>𝑛</m:t>
                        </m:r>
                      </m:sub>
                    </m:sSub>
                    <m:r>
                      <a:rPr kumimoji="1" lang="en-US" altLang="zh-CN" b="0" i="1" smtClean="0">
                        <a:latin typeface="Cambria Math" charset="0"/>
                        <a:ea typeface="Zapfino" charset="0"/>
                        <a:cs typeface="Zapfino" charset="0"/>
                      </a:rPr>
                      <m:t>(…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charset="0"/>
                            <a:ea typeface="Zapfino" charset="0"/>
                            <a:cs typeface="Zapfino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charset="0"/>
                                <a:ea typeface="Zapfino" charset="0"/>
                                <a:cs typeface="Zapfino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charset="0"/>
                                <a:ea typeface="Zapfino" charset="0"/>
                                <a:cs typeface="Zapfino" charset="0"/>
                              </a:rPr>
                              <m:t>𝑓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charset="0"/>
                                <a:ea typeface="Zapfino" charset="0"/>
                                <a:cs typeface="Zapfino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zh-CN" b="0" i="1" smtClean="0">
                                <a:latin typeface="Cambria Math" charset="0"/>
                                <a:ea typeface="Zapfino" charset="0"/>
                                <a:cs typeface="Zapfino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zh-CN" b="0" i="1" smtClean="0">
                                    <a:latin typeface="Cambria Math" charset="0"/>
                                    <a:ea typeface="Zapfino" charset="0"/>
                                    <a:cs typeface="Zapfino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0" i="1" smtClean="0">
                                    <a:latin typeface="Cambria Math" charset="0"/>
                                    <a:ea typeface="Zapfino" charset="0"/>
                                    <a:cs typeface="Zapfino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latin typeface="Cambria Math" charset="0"/>
                                    <a:ea typeface="Zapfino" charset="0"/>
                                    <a:cs typeface="Zapfino" charset="0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kumimoji="1" lang="en-US" altLang="zh-CN" b="0" i="1" smtClean="0">
                                    <a:latin typeface="Cambria Math" charset="0"/>
                                    <a:ea typeface="Zapfino" charset="0"/>
                                    <a:cs typeface="Zapfino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b="0" i="1" smtClean="0">
                                    <a:latin typeface="Cambria Math" charset="0"/>
                                    <a:ea typeface="Zapfino" charset="0"/>
                                    <a:cs typeface="Zapfino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kumimoji="1" lang="en-US" altLang="zh-CN" b="0" i="0" smtClean="0">
                        <a:latin typeface="Cambria Math" charset="0"/>
                        <a:ea typeface="Zapfino" charset="0"/>
                        <a:cs typeface="Zapfino" charset="0"/>
                      </a:rPr>
                      <m:t>)</m:t>
                    </m:r>
                  </m:oMath>
                </a14:m>
                <a:endParaRPr kumimoji="1" lang="en-US" altLang="zh-CN" dirty="0">
                  <a:ea typeface="Zapfino" charset="0"/>
                  <a:cs typeface="Zapfino" charset="0"/>
                </a:endParaRPr>
              </a:p>
              <a:p>
                <a:endParaRPr kumimoji="1" lang="zh-CN" altLang="en-US" dirty="0">
                  <a:ea typeface="Zapfino" charset="0"/>
                  <a:cs typeface="Zapfino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8803" y="312802"/>
                <a:ext cx="10515600" cy="4351338"/>
              </a:xfrm>
              <a:blipFill rotWithShape="0"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633" y="1154557"/>
            <a:ext cx="5049941" cy="94104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003" y="2355696"/>
            <a:ext cx="5283200" cy="61389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503" y="4421793"/>
            <a:ext cx="66802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34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143" y="985837"/>
            <a:ext cx="3454400" cy="1409700"/>
          </a:xfrm>
        </p:spPr>
      </p:pic>
      <p:sp>
        <p:nvSpPr>
          <p:cNvPr id="7" name="文本框 6"/>
          <p:cNvSpPr txBox="1"/>
          <p:nvPr/>
        </p:nvSpPr>
        <p:spPr>
          <a:xfrm>
            <a:off x="838200" y="1398300"/>
            <a:ext cx="22092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200" dirty="0" smtClean="0"/>
              <a:t>its Jacobian</a:t>
            </a:r>
            <a:endParaRPr kumimoji="1" lang="zh-CN" altLang="en-US" sz="320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459" y="2875644"/>
            <a:ext cx="3987800" cy="13335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38200" y="3439886"/>
            <a:ext cx="19223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200" dirty="0" smtClean="0"/>
              <a:t>its inverse</a:t>
            </a:r>
            <a:endParaRPr kumimoji="1" lang="zh-CN" altLang="en-US" sz="3200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197" y="3047094"/>
            <a:ext cx="3860168" cy="106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15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RESCALING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08713"/>
            <a:ext cx="10515600" cy="864162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57" y="3390900"/>
            <a:ext cx="74549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4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DENSITY ESTIMATION USING REAL </a:t>
            </a:r>
            <a:r>
              <a:rPr lang="en-US" altLang="zh-CN" dirty="0" smtClean="0"/>
              <a:t>NVP</a:t>
            </a:r>
            <a:endParaRPr kumimoji="1"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43" y="4947560"/>
            <a:ext cx="5613400" cy="1079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462" y="2757717"/>
            <a:ext cx="6057538" cy="3269343"/>
          </a:xfrm>
          <a:prstGeom prst="rect">
            <a:avLst/>
          </a:prstGeom>
        </p:spPr>
      </p:pic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9920" y="2589409"/>
            <a:ext cx="6447063" cy="1647060"/>
          </a:xfrm>
        </p:spPr>
      </p:pic>
      <p:sp>
        <p:nvSpPr>
          <p:cNvPr id="10" name="文本框 9"/>
          <p:cNvSpPr txBox="1"/>
          <p:nvPr/>
        </p:nvSpPr>
        <p:spPr>
          <a:xfrm>
            <a:off x="838200" y="1569053"/>
            <a:ext cx="23054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(sequel </a:t>
            </a:r>
            <a:r>
              <a:rPr kumimoji="1" lang="en-US" altLang="zh-CN" sz="2400" dirty="0" smtClean="0"/>
              <a:t>of </a:t>
            </a:r>
            <a:r>
              <a:rPr kumimoji="1" lang="en-US" altLang="zh-CN" sz="2400" dirty="0" smtClean="0"/>
              <a:t>NICE)</a:t>
            </a:r>
            <a:endParaRPr kumimoji="1"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3753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023" y="365125"/>
            <a:ext cx="9147954" cy="5816049"/>
          </a:xfrm>
        </p:spPr>
      </p:pic>
    </p:spTree>
    <p:extLst>
      <p:ext uri="{BB962C8B-B14F-4D97-AF65-F5344CB8AC3E}">
        <p14:creationId xmlns:p14="http://schemas.microsoft.com/office/powerpoint/2010/main" val="161423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7" y="844095"/>
            <a:ext cx="11860765" cy="4892675"/>
          </a:xfrm>
        </p:spPr>
      </p:pic>
    </p:spTree>
    <p:extLst>
      <p:ext uri="{BB962C8B-B14F-4D97-AF65-F5344CB8AC3E}">
        <p14:creationId xmlns:p14="http://schemas.microsoft.com/office/powerpoint/2010/main" val="162543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87" y="221973"/>
            <a:ext cx="10515600" cy="1195716"/>
          </a:xfr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58" y="1417689"/>
            <a:ext cx="9493573" cy="418192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850571" y="5812971"/>
            <a:ext cx="54938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引入卷积</a:t>
            </a:r>
            <a:endParaRPr lang="en-US" altLang="zh-CN" dirty="0" smtClean="0"/>
          </a:p>
          <a:p>
            <a:r>
              <a:rPr lang="zh-CN" altLang="en-US" dirty="0" smtClean="0"/>
              <a:t>用</a:t>
            </a:r>
            <a:r>
              <a:rPr lang="zh-CN" altLang="en-US" dirty="0"/>
              <a:t>卷积的前提是输入（在空间维度）具有局部相关性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6831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Multi-Scale</a:t>
            </a:r>
            <a:endParaRPr kumimoji="1"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917" y="486681"/>
            <a:ext cx="3322140" cy="5618203"/>
          </a:xfrm>
        </p:spPr>
      </p:pic>
    </p:spTree>
    <p:extLst>
      <p:ext uri="{BB962C8B-B14F-4D97-AF65-F5344CB8AC3E}">
        <p14:creationId xmlns:p14="http://schemas.microsoft.com/office/powerpoint/2010/main" val="26133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Batch Normalization</a:t>
            </a:r>
            <a:endParaRPr kumimoji="1"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85" y="2147643"/>
            <a:ext cx="10515600" cy="1704329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71" y="4127726"/>
            <a:ext cx="10657114" cy="191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92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Glow: Generative Flow with Invertible 1×1 </a:t>
            </a:r>
            <a:r>
              <a:rPr lang="en-US" altLang="zh-CN" dirty="0" smtClean="0"/>
              <a:t>Convolutions</a:t>
            </a:r>
            <a:endParaRPr kumimoji="1"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289" y="1607812"/>
            <a:ext cx="8699625" cy="5250188"/>
          </a:xfrm>
        </p:spPr>
      </p:pic>
    </p:spTree>
    <p:extLst>
      <p:ext uri="{BB962C8B-B14F-4D97-AF65-F5344CB8AC3E}">
        <p14:creationId xmlns:p14="http://schemas.microsoft.com/office/powerpoint/2010/main" val="9392264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zh-CN" dirty="0" err="1"/>
              <a:t>Invertible</a:t>
            </a:r>
            <a:r>
              <a:rPr lang="fr-FR" altLang="zh-CN" dirty="0"/>
              <a:t> 1 × 1 </a:t>
            </a:r>
            <a:r>
              <a:rPr lang="fr-FR" altLang="zh-CN" dirty="0" smtClean="0"/>
              <a:t>convolution</a:t>
            </a:r>
            <a:endParaRPr kumimoji="1"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1743" y="2917819"/>
            <a:ext cx="10515600" cy="152661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81743" y="2013857"/>
            <a:ext cx="8719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replace </a:t>
            </a:r>
            <a:r>
              <a:rPr lang="en-US" altLang="zh-CN" sz="2400" dirty="0"/>
              <a:t>permutation with a (learned) invertible 1 × 1 </a:t>
            </a:r>
            <a:r>
              <a:rPr lang="en-US" altLang="zh-CN" sz="2400" dirty="0" smtClean="0"/>
              <a:t>convolution</a:t>
            </a:r>
            <a:endParaRPr lang="en-US" altLang="zh-CN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881743" y="4886727"/>
                <a:ext cx="449834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 smtClean="0"/>
                  <a:t>cost of computing </a:t>
                </a:r>
                <a:r>
                  <a:rPr lang="en-US" altLang="zh-CN" sz="2400" dirty="0" err="1" smtClean="0"/>
                  <a:t>det</a:t>
                </a:r>
                <a:r>
                  <a:rPr lang="en-US" altLang="zh-CN" sz="2400" dirty="0" smtClean="0"/>
                  <a:t>(W):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charset="0"/>
                      </a:rPr>
                      <m:t>𝑂</m:t>
                    </m:r>
                    <m:r>
                      <a:rPr lang="en-US" altLang="zh-CN" sz="2400" b="0" i="1" smtClean="0">
                        <a:latin typeface="Cambria Math" charset="0"/>
                      </a:rPr>
                      <m:t>(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charset="0"/>
                          </a:rPr>
                          <m:t>𝑐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charset="0"/>
                          </a:rPr>
                          <m:t>3</m:t>
                        </m:r>
                      </m:sup>
                    </m:sSup>
                    <m:r>
                      <a:rPr lang="en-US" altLang="zh-CN" sz="2400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altLang="zh-CN" sz="2400" dirty="0"/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743" y="4886727"/>
                <a:ext cx="4498347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2168" t="-9333" r="-271" b="-3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8268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3771" y="637267"/>
            <a:ext cx="10515600" cy="1325563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kumimoji="1" lang="en-US" altLang="zh-CN" dirty="0"/>
              <a:t>With a parametric model fi(·), how can we train it</a:t>
            </a:r>
            <a:r>
              <a:rPr kumimoji="1" lang="en-US" altLang="zh-CN" dirty="0" smtClean="0"/>
              <a:t>?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83771" y="2119538"/>
            <a:ext cx="10515600" cy="4351338"/>
          </a:xfr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4000" dirty="0" smtClean="0"/>
              <a:t>Maximum Likelihood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40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4000" dirty="0" smtClean="0"/>
              <a:t>	or minimize: </a:t>
            </a:r>
            <a:endParaRPr kumimoji="1" lang="zh-CN" altLang="en-US" sz="40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658" y="3076007"/>
            <a:ext cx="4876800" cy="130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00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kumimoji="1" lang="en-US" altLang="zh-CN" dirty="0" smtClean="0"/>
                  <a:t>Reduce from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charset="0"/>
                      </a:rPr>
                      <m:t>𝑂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zh-CN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kumimoji="1" lang="en-US" altLang="zh-CN" b="0" i="1" smtClean="0">
                                <a:latin typeface="Cambria Math" charset="0"/>
                              </a:rPr>
                              <m:t>𝑐</m:t>
                            </m:r>
                          </m:e>
                          <m:sup>
                            <m:r>
                              <a:rPr kumimoji="1" lang="en-US" altLang="zh-CN" b="0" i="1" smtClean="0">
                                <a:latin typeface="Cambria Math" charset="0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kumimoji="1" lang="en-US" altLang="zh-CN" b="0" i="1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kumimoji="1" lang="en-US" altLang="zh-CN" dirty="0" smtClean="0"/>
                  <a:t>to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charset="0"/>
                      </a:rPr>
                      <m:t>𝑂</m:t>
                    </m:r>
                    <m:r>
                      <a:rPr kumimoji="1" lang="en-US" altLang="zh-CN" b="0" i="1" smtClean="0">
                        <a:latin typeface="Cambria Math" charset="0"/>
                      </a:rPr>
                      <m:t>(</m:t>
                    </m:r>
                    <m:r>
                      <a:rPr kumimoji="1" lang="en-US" altLang="zh-CN" b="0" i="1" smtClean="0">
                        <a:latin typeface="Cambria Math" charset="0"/>
                      </a:rPr>
                      <m:t>𝑐</m:t>
                    </m:r>
                    <m:r>
                      <a:rPr kumimoji="1" lang="en-US" altLang="zh-CN" b="0" i="1" smtClean="0">
                        <a:latin typeface="Cambria Math" charset="0"/>
                      </a:rPr>
                      <m:t>)</m:t>
                    </m:r>
                  </m:oMath>
                </a14:m>
                <a:endParaRPr kumimoji="1" lang="zh-CN" altLang="en-US" dirty="0"/>
              </a:p>
            </p:txBody>
          </p:sp>
        </mc:Choice>
        <mc:Fallback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2228842"/>
            <a:ext cx="10515600" cy="238517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838200" y="4921339"/>
                <a:ext cx="49012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400" dirty="0" smtClean="0"/>
                  <a:t>We then only optimize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charset="0"/>
                      </a:rPr>
                      <m:t>𝑃</m:t>
                    </m:r>
                    <m:r>
                      <a:rPr kumimoji="1" lang="en-US" altLang="zh-CN" sz="2400" b="0" i="1" smtClean="0">
                        <a:latin typeface="Cambria Math" charset="0"/>
                      </a:rPr>
                      <m:t>, </m:t>
                    </m:r>
                    <m:r>
                      <a:rPr kumimoji="1" lang="en-US" altLang="zh-CN" sz="2400" b="0" i="1" smtClean="0">
                        <a:latin typeface="Cambria Math" charset="0"/>
                      </a:rPr>
                      <m:t>𝐿</m:t>
                    </m:r>
                    <m:r>
                      <a:rPr kumimoji="1" lang="en-US" altLang="zh-CN" sz="2400" b="0" i="1" smtClean="0">
                        <a:latin typeface="Cambria Math" charset="0"/>
                      </a:rPr>
                      <m:t>, </m:t>
                    </m:r>
                    <m:r>
                      <a:rPr kumimoji="1" lang="en-US" altLang="zh-CN" sz="2400" b="0" i="1" smtClean="0">
                        <a:latin typeface="Cambria Math" charset="0"/>
                      </a:rPr>
                      <m:t>𝑈</m:t>
                    </m:r>
                    <m:r>
                      <a:rPr kumimoji="1" lang="en-US" altLang="zh-CN" sz="2400" b="0" i="1" smtClean="0">
                        <a:latin typeface="Cambria Math" charset="0"/>
                      </a:rPr>
                      <m:t> </m:t>
                    </m:r>
                    <m:r>
                      <a:rPr kumimoji="1" lang="en-US" altLang="zh-CN" sz="2400" b="0" i="1" smtClean="0">
                        <a:latin typeface="Cambria Math" charset="0"/>
                      </a:rPr>
                      <m:t>𝑎𝑛𝑑</m:t>
                    </m:r>
                    <m:r>
                      <a:rPr kumimoji="1" lang="en-US" altLang="zh-CN" sz="2400" b="0" i="1" smtClean="0">
                        <a:latin typeface="Cambria Math" charset="0"/>
                      </a:rPr>
                      <m:t> </m:t>
                    </m:r>
                    <m:r>
                      <a:rPr kumimoji="1" lang="en-US" altLang="zh-CN" sz="2400" b="0" i="1" smtClean="0">
                        <a:latin typeface="Cambria Math" charset="0"/>
                      </a:rPr>
                      <m:t>𝑠</m:t>
                    </m:r>
                  </m:oMath>
                </a14:m>
                <a:endParaRPr kumimoji="1" lang="zh-CN" altLang="en-US" sz="2400" dirty="0"/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921339"/>
                <a:ext cx="4901278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1990" t="-102632" b="-130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2800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385" y="571567"/>
            <a:ext cx="10649415" cy="560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50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1343" y="365125"/>
            <a:ext cx="9969313" cy="573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933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2455182"/>
            <a:ext cx="10515600" cy="1325563"/>
          </a:xfrm>
        </p:spPr>
        <p:txBody>
          <a:bodyPr/>
          <a:lstStyle/>
          <a:p>
            <a:pPr algn="ctr"/>
            <a:r>
              <a:rPr kumimoji="1" lang="en-US" altLang="zh-CN" dirty="0" smtClean="0"/>
              <a:t>Continuous Flows: an ODE view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999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Neural ODE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de-DE" altLang="zh-CN" dirty="0" smtClean="0">
                <a:hlinkClick r:id="rId2"/>
              </a:rPr>
              <a:t>http://arxiv.org/abs/1806.07366</a:t>
            </a:r>
            <a:endParaRPr kumimoji="1" lang="de-DE" altLang="zh-CN" dirty="0" smtClean="0"/>
          </a:p>
          <a:p>
            <a:endParaRPr kumimoji="1" lang="de-DE" altLang="zh-CN" dirty="0"/>
          </a:p>
          <a:p>
            <a:endParaRPr kumimoji="1" lang="de-DE" altLang="zh-CN" dirty="0" smtClean="0"/>
          </a:p>
          <a:p>
            <a:endParaRPr kumimoji="1" lang="de-DE" altLang="zh-CN" dirty="0"/>
          </a:p>
          <a:p>
            <a:endParaRPr kumimoji="1" lang="de-DE" altLang="zh-CN" dirty="0" smtClean="0"/>
          </a:p>
          <a:p>
            <a:endParaRPr kumimoji="1" lang="de-DE" altLang="zh-CN" dirty="0" smtClean="0"/>
          </a:p>
          <a:p>
            <a:endParaRPr kumimoji="1" lang="de-DE" altLang="zh-CN" dirty="0"/>
          </a:p>
          <a:p>
            <a:endParaRPr kumimoji="1" lang="de-DE" altLang="zh-CN" dirty="0" smtClean="0"/>
          </a:p>
          <a:p>
            <a:endParaRPr kumimoji="1" lang="de-DE" altLang="zh-CN" dirty="0" smtClean="0"/>
          </a:p>
          <a:p>
            <a:endParaRPr kumimoji="1" lang="en-US" altLang="zh-CN" dirty="0" smtClean="0"/>
          </a:p>
          <a:p>
            <a:endParaRPr kumimoji="1" lang="en-US" altLang="zh-CN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68575"/>
            <a:ext cx="4191000" cy="5588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0" y="2346325"/>
            <a:ext cx="3937000" cy="1003300"/>
          </a:xfrm>
          <a:prstGeom prst="rect">
            <a:avLst/>
          </a:prstGeom>
        </p:spPr>
      </p:pic>
      <p:sp>
        <p:nvSpPr>
          <p:cNvPr id="10" name="右箭头 9"/>
          <p:cNvSpPr/>
          <p:nvPr/>
        </p:nvSpPr>
        <p:spPr>
          <a:xfrm>
            <a:off x="5029200" y="2568575"/>
            <a:ext cx="1193800" cy="4603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305175"/>
            <a:ext cx="9156700" cy="113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52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de-DE" altLang="zh-CN" dirty="0" err="1"/>
              <a:t>Instantaneous</a:t>
            </a:r>
            <a:r>
              <a:rPr kumimoji="1" lang="de-DE" altLang="zh-CN" dirty="0"/>
              <a:t> </a:t>
            </a:r>
            <a:r>
              <a:rPr lang="de-DE" altLang="zh-CN" dirty="0"/>
              <a:t>Change </a:t>
            </a:r>
            <a:r>
              <a:rPr lang="de-DE" altLang="zh-CN" dirty="0" err="1"/>
              <a:t>of</a:t>
            </a:r>
            <a:r>
              <a:rPr lang="de-DE" altLang="zh-CN" dirty="0"/>
              <a:t> Variables: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10" y="1825625"/>
            <a:ext cx="11373420" cy="276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2409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712976"/>
            <a:ext cx="10515600" cy="2315774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740" y="1690688"/>
            <a:ext cx="9856519" cy="85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7407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1350" y="580109"/>
            <a:ext cx="10515600" cy="1325563"/>
          </a:xfrm>
        </p:spPr>
        <p:txBody>
          <a:bodyPr/>
          <a:lstStyle/>
          <a:p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1362" y="1647581"/>
            <a:ext cx="10515600" cy="6215289"/>
          </a:xfrm>
        </p:spPr>
        <p:txBody>
          <a:bodyPr>
            <a:normAutofit/>
          </a:bodyPr>
          <a:lstStyle/>
          <a:p>
            <a:r>
              <a:rPr kumimoji="1" lang="en-US" altLang="zh-CN" sz="3600" dirty="0" smtClean="0"/>
              <a:t>Optimizing target:</a:t>
            </a:r>
          </a:p>
          <a:p>
            <a:endParaRPr kumimoji="1" lang="en-US" altLang="zh-CN" sz="3600" dirty="0"/>
          </a:p>
          <a:p>
            <a:endParaRPr kumimoji="1" lang="en-US" altLang="zh-CN" sz="3600" dirty="0" smtClean="0"/>
          </a:p>
          <a:p>
            <a:endParaRPr lang="en-US" altLang="zh-CN" sz="3600" dirty="0" smtClean="0"/>
          </a:p>
          <a:p>
            <a:endParaRPr lang="en-US" altLang="zh-CN" sz="3600" dirty="0" smtClean="0"/>
          </a:p>
          <a:p>
            <a:endParaRPr lang="en-US" altLang="zh-CN" sz="3600" dirty="0"/>
          </a:p>
          <a:p>
            <a:endParaRPr lang="en-US" altLang="zh-CN" sz="3600" dirty="0" smtClean="0"/>
          </a:p>
          <a:p>
            <a:endParaRPr lang="en-US" altLang="zh-CN" sz="3600" dirty="0" smtClean="0"/>
          </a:p>
          <a:p>
            <a:endParaRPr lang="en-US" altLang="zh-CN" sz="3600" dirty="0"/>
          </a:p>
          <a:p>
            <a:endParaRPr lang="en-US" altLang="zh-CN" sz="3600" dirty="0"/>
          </a:p>
        </p:txBody>
      </p:sp>
      <p:pic>
        <p:nvPicPr>
          <p:cNvPr id="4" name="内容占位符 3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12" y="2439343"/>
            <a:ext cx="10515600" cy="113682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12" y="3874885"/>
            <a:ext cx="106172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89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err="1"/>
              <a:t>Adjoint</a:t>
            </a:r>
            <a:r>
              <a:rPr kumimoji="1" lang="en-US" altLang="zh-CN" dirty="0"/>
              <a:t> Sensitivity Method</a:t>
            </a: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31" y="1798862"/>
            <a:ext cx="4140200" cy="381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105" y="1306905"/>
            <a:ext cx="5384800" cy="12573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5180" y="2432071"/>
            <a:ext cx="7302500" cy="34036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57922" y="6087881"/>
            <a:ext cx="6819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more can see: </a:t>
            </a:r>
            <a:r>
              <a:rPr kumimoji="1" lang="en-US" altLang="zh-CN" dirty="0" smtClean="0">
                <a:hlinkClick r:id="rId5"/>
              </a:rPr>
              <a:t>https</a:t>
            </a:r>
            <a:r>
              <a:rPr kumimoji="1" lang="en-US" altLang="zh-CN" dirty="0">
                <a:hlinkClick r:id="rId5"/>
              </a:rPr>
              <a:t>://</a:t>
            </a:r>
            <a:r>
              <a:rPr kumimoji="1" lang="en-US" altLang="zh-CN" dirty="0" err="1">
                <a:hlinkClick r:id="rId5"/>
              </a:rPr>
              <a:t>cs.stanford.edu</a:t>
            </a:r>
            <a:r>
              <a:rPr kumimoji="1" lang="en-US" altLang="zh-CN" dirty="0">
                <a:hlinkClick r:id="rId5"/>
              </a:rPr>
              <a:t>/~</a:t>
            </a:r>
            <a:r>
              <a:rPr kumimoji="1" lang="en-US" altLang="zh-CN" dirty="0" err="1">
                <a:hlinkClick r:id="rId5"/>
              </a:rPr>
              <a:t>ambrad</a:t>
            </a:r>
            <a:r>
              <a:rPr kumimoji="1" lang="en-US" altLang="zh-CN" dirty="0">
                <a:hlinkClick r:id="rId5"/>
              </a:rPr>
              <a:t>/</a:t>
            </a:r>
            <a:r>
              <a:rPr kumimoji="1" lang="en-US" altLang="zh-CN" dirty="0" err="1">
                <a:hlinkClick r:id="rId5"/>
              </a:rPr>
              <a:t>adjoint_tutorial.pdf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225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300" y="3341281"/>
            <a:ext cx="4292600" cy="990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641351"/>
            <a:ext cx="6007410" cy="515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8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With </a:t>
            </a:r>
            <a:r>
              <a:rPr kumimoji="1" lang="en-US" altLang="zh-CN" dirty="0" smtClean="0"/>
              <a:t>trained f</a:t>
            </a:r>
            <a:r>
              <a:rPr kumimoji="1" lang="en-US" altLang="zh-CN" dirty="0"/>
              <a:t>, we can</a:t>
            </a:r>
            <a:r>
              <a:rPr kumimoji="1" lang="en-US" altLang="zh-CN" dirty="0" smtClean="0"/>
              <a:t>: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29" y="1482028"/>
            <a:ext cx="9546772" cy="469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95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6327" y="345687"/>
            <a:ext cx="11193966" cy="5820124"/>
          </a:xfrm>
        </p:spPr>
        <p:txBody>
          <a:bodyPr/>
          <a:lstStyle/>
          <a:p>
            <a:r>
              <a:rPr kumimoji="1" lang="en-US" altLang="zh-CN" dirty="0" smtClean="0"/>
              <a:t>implementation of reverse ode is in the python package </a:t>
            </a:r>
            <a:r>
              <a:rPr kumimoji="1" lang="en-US" altLang="zh-CN" sz="3600" i="1" dirty="0" err="1" smtClean="0"/>
              <a:t>autograd</a:t>
            </a:r>
            <a:endParaRPr kumimoji="1" lang="en-US" altLang="zh-CN" sz="3600" i="1" dirty="0" smtClean="0"/>
          </a:p>
          <a:p>
            <a:r>
              <a:rPr kumimoji="1" lang="en-US" altLang="zh-CN" dirty="0" smtClean="0"/>
              <a:t>implement the grad of </a:t>
            </a:r>
            <a:r>
              <a:rPr kumimoji="1" lang="en-US" altLang="zh-CN" i="1" dirty="0" err="1" smtClean="0"/>
              <a:t>odeint</a:t>
            </a:r>
            <a:r>
              <a:rPr kumimoji="1" lang="en-US" altLang="zh-CN" dirty="0" smtClean="0"/>
              <a:t> function of </a:t>
            </a:r>
            <a:r>
              <a:rPr kumimoji="1" lang="en-US" altLang="zh-CN" dirty="0" err="1" smtClean="0"/>
              <a:t>scipy</a:t>
            </a:r>
            <a:endParaRPr kumimoji="1" lang="en-US" altLang="zh-CN" dirty="0" smtClean="0"/>
          </a:p>
          <a:p>
            <a:r>
              <a:rPr kumimoji="1" lang="en-US" altLang="zh-CN" sz="2000" dirty="0" smtClean="0"/>
              <a:t>an example: </a:t>
            </a:r>
            <a:r>
              <a:rPr kumimoji="1" lang="en-US" altLang="zh-CN" sz="2000" dirty="0" smtClean="0">
                <a:hlinkClick r:id="rId2"/>
              </a:rPr>
              <a:t>https</a:t>
            </a:r>
            <a:r>
              <a:rPr kumimoji="1" lang="en-US" altLang="zh-CN" sz="2000" dirty="0">
                <a:hlinkClick r:id="rId2"/>
              </a:rPr>
              <a:t>://github.com/HIPS/</a:t>
            </a:r>
            <a:r>
              <a:rPr kumimoji="1" lang="en-US" altLang="zh-CN" sz="2000" dirty="0" err="1">
                <a:hlinkClick r:id="rId2"/>
              </a:rPr>
              <a:t>autograd</a:t>
            </a:r>
            <a:r>
              <a:rPr kumimoji="1" lang="en-US" altLang="zh-CN" sz="2000" dirty="0">
                <a:hlinkClick r:id="rId2"/>
              </a:rPr>
              <a:t>/blob/master/examples/</a:t>
            </a:r>
            <a:r>
              <a:rPr kumimoji="1" lang="en-US" altLang="zh-CN" sz="2000" dirty="0" err="1">
                <a:hlinkClick r:id="rId2"/>
              </a:rPr>
              <a:t>ode_net.py</a:t>
            </a:r>
            <a:endParaRPr kumimoji="1" lang="zh-CN" altLang="en-US" sz="20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3654" y="2141034"/>
            <a:ext cx="7045020" cy="429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60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SCALABLE REVERSIBLE GENERATIVE MODELS WITH FREE-FORM CONTINUOUS DYNAMICS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>
                <a:hlinkClick r:id="rId2"/>
              </a:rPr>
              <a:t>https://openreview.net/pdf?id=rJxgknCcK7</a:t>
            </a:r>
            <a:endParaRPr kumimoji="1" lang="en-US" altLang="zh-CN" dirty="0" smtClean="0"/>
          </a:p>
          <a:p>
            <a:r>
              <a:rPr kumimoji="1" lang="en-US" altLang="zh-CN" dirty="0" smtClean="0"/>
              <a:t>sequel of Neural ODEs</a:t>
            </a:r>
          </a:p>
          <a:p>
            <a:r>
              <a:rPr lang="en-US" altLang="zh-CN" dirty="0"/>
              <a:t>SCALABLE DENSITY EVALUATION</a:t>
            </a:r>
          </a:p>
          <a:p>
            <a:endParaRPr kumimoji="1" lang="en-US" altLang="zh-CN" dirty="0"/>
          </a:p>
          <a:p>
            <a:endParaRPr kumimoji="1" lang="zh-CN" altLang="en-US" dirty="0"/>
          </a:p>
        </p:txBody>
      </p:sp>
      <p:pic>
        <p:nvPicPr>
          <p:cNvPr id="4" name="内容占位符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" y="4089287"/>
            <a:ext cx="4114800" cy="825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915" y="4076587"/>
            <a:ext cx="66421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95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9900"/>
            <a:ext cx="12192000" cy="1612165"/>
          </a:xfrm>
          <a:prstGeom prst="rect">
            <a:avLst/>
          </a:prstGeom>
        </p:spPr>
      </p:pic>
      <p:pic>
        <p:nvPicPr>
          <p:cNvPr id="9" name="内容占位符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914" y="2531352"/>
            <a:ext cx="6146800" cy="1320800"/>
          </a:xfr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914" y="4098526"/>
            <a:ext cx="6578600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87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UNBIASED LINEAR-TIME LOG-DENSITY </a:t>
            </a:r>
            <a:r>
              <a:rPr lang="en-US" altLang="zh-CN" dirty="0" smtClean="0"/>
              <a:t>ESTIMATION</a:t>
            </a:r>
            <a:endParaRPr kumimoji="1"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28" y="2110014"/>
            <a:ext cx="11604172" cy="289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90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57" y="2304030"/>
            <a:ext cx="9956800" cy="3416300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043" y="1522016"/>
            <a:ext cx="39370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4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85171" y="1825350"/>
            <a:ext cx="10515600" cy="5730649"/>
          </a:xfrm>
        </p:spPr>
        <p:txBody>
          <a:bodyPr/>
          <a:lstStyle/>
          <a:p>
            <a:r>
              <a:rPr lang="en-US" altLang="zh-CN" dirty="0" smtClean="0"/>
              <a:t>discrete-time dynamics</a:t>
            </a:r>
            <a:r>
              <a:rPr lang="zh-CN" altLang="en-US" dirty="0" smtClean="0"/>
              <a:t> </a:t>
            </a:r>
            <a:r>
              <a:rPr lang="en-US" altLang="zh-CN" dirty="0" smtClean="0"/>
              <a:t> </a:t>
            </a:r>
            <a:r>
              <a:rPr lang="zh-CN" altLang="en-US" dirty="0" smtClean="0">
                <a:sym typeface="Wingdings"/>
              </a:rPr>
              <a:t></a:t>
            </a:r>
            <a:r>
              <a:rPr lang="en-US" altLang="zh-CN" dirty="0" smtClean="0"/>
              <a:t> </a:t>
            </a:r>
            <a:r>
              <a:rPr lang="en-US" altLang="zh-CN" dirty="0"/>
              <a:t>continuous-time dynamics </a:t>
            </a:r>
            <a:endParaRPr lang="en-US" altLang="zh-CN" dirty="0" smtClean="0"/>
          </a:p>
          <a:p>
            <a:r>
              <a:rPr lang="en-US" altLang="zh-CN" dirty="0" smtClean="0"/>
              <a:t>O(D^3</a:t>
            </a:r>
            <a:r>
              <a:rPr lang="en-US" altLang="zh-CN" dirty="0"/>
              <a:t>) </a:t>
            </a:r>
            <a:r>
              <a:rPr lang="en-US" altLang="zh-CN" dirty="0" smtClean="0">
                <a:sym typeface="Wingdings"/>
              </a:rPr>
              <a:t></a:t>
            </a:r>
            <a:r>
              <a:rPr lang="en-US" altLang="zh-CN" dirty="0" smtClean="0"/>
              <a:t> O(D^2)</a:t>
            </a:r>
          </a:p>
          <a:p>
            <a:r>
              <a:rPr lang="en-US" altLang="zh-CN" dirty="0"/>
              <a:t>O(D^2) </a:t>
            </a:r>
            <a:r>
              <a:rPr lang="en-US" altLang="zh-CN" dirty="0" smtClean="0"/>
              <a:t>: cost of introducing a numerical ODE solver</a:t>
            </a:r>
          </a:p>
          <a:p>
            <a:endParaRPr kumimoji="1"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38" y="3903546"/>
            <a:ext cx="11304380" cy="1962423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85171" y="568713"/>
            <a:ext cx="58609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400" dirty="0" smtClean="0"/>
              <a:t>Computational Analysis</a:t>
            </a:r>
            <a:endParaRPr kumimoji="1" lang="zh-CN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70340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REDUCING VARIANCE WITH BOTTLENECK </a:t>
            </a:r>
            <a:r>
              <a:rPr lang="en-US" altLang="zh-CN" dirty="0" smtClean="0"/>
              <a:t>CAPACITY</a:t>
            </a:r>
            <a:endParaRPr kumimoji="1"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71" y="1690688"/>
            <a:ext cx="11642400" cy="4968875"/>
          </a:xfrm>
        </p:spPr>
      </p:pic>
    </p:spTree>
    <p:extLst>
      <p:ext uri="{BB962C8B-B14F-4D97-AF65-F5344CB8AC3E}">
        <p14:creationId xmlns:p14="http://schemas.microsoft.com/office/powerpoint/2010/main" val="42276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8938"/>
            <a:ext cx="12053711" cy="4872262"/>
          </a:xfrm>
        </p:spPr>
      </p:pic>
    </p:spTree>
    <p:extLst>
      <p:ext uri="{BB962C8B-B14F-4D97-AF65-F5344CB8AC3E}">
        <p14:creationId xmlns:p14="http://schemas.microsoft.com/office/powerpoint/2010/main" val="66338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95" y="2584218"/>
            <a:ext cx="10515600" cy="1325563"/>
          </a:xfrm>
        </p:spPr>
        <p:txBody>
          <a:bodyPr/>
          <a:lstStyle/>
          <a:p>
            <a:pPr algn="ctr"/>
            <a:r>
              <a:rPr kumimoji="1" lang="en-US" altLang="zh-CN" dirty="0"/>
              <a:t>Thank </a:t>
            </a:r>
            <a:r>
              <a:rPr kumimoji="1" lang="en-US" altLang="zh-CN" dirty="0" smtClean="0"/>
              <a:t>you </a:t>
            </a:r>
            <a:r>
              <a:rPr kumimoji="1" lang="en-US" altLang="zh-CN" smtClean="0"/>
              <a:t>for listening!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0124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Outline: Different Ways of Modeling F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Planar </a:t>
            </a:r>
            <a:r>
              <a:rPr kumimoji="1" lang="en-US" altLang="zh-CN" dirty="0" smtClean="0"/>
              <a:t>flow &amp; Radial flow</a:t>
            </a:r>
          </a:p>
          <a:p>
            <a:r>
              <a:rPr kumimoji="1" lang="en-US" altLang="zh-CN" dirty="0" smtClean="0"/>
              <a:t>Autoregressive : IAF &amp; MAF</a:t>
            </a:r>
          </a:p>
          <a:p>
            <a:r>
              <a:rPr kumimoji="1" lang="en-US" altLang="zh-CN" dirty="0" smtClean="0"/>
              <a:t>Partitioned : NICE &amp; Real NVP &amp; Glow</a:t>
            </a:r>
          </a:p>
          <a:p>
            <a:r>
              <a:rPr kumimoji="1" lang="en-US" altLang="zh-CN" dirty="0" smtClean="0"/>
              <a:t>Continuous: Neural ODE &amp; FFJORD &amp; DDNF </a:t>
            </a:r>
          </a:p>
        </p:txBody>
      </p:sp>
    </p:spTree>
    <p:extLst>
      <p:ext uri="{BB962C8B-B14F-4D97-AF65-F5344CB8AC3E}">
        <p14:creationId xmlns:p14="http://schemas.microsoft.com/office/powerpoint/2010/main" val="172142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Variational</a:t>
            </a:r>
            <a:r>
              <a:rPr lang="en-US" altLang="zh-CN" dirty="0"/>
              <a:t> Inference with Normalizing </a:t>
            </a:r>
            <a:r>
              <a:rPr lang="en-US" altLang="zh-CN" dirty="0" smtClean="0"/>
              <a:t>Flows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Planar flow</a:t>
            </a: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9305" y="2232277"/>
            <a:ext cx="4089400" cy="736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9105" y="3036345"/>
            <a:ext cx="7289800" cy="13716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8455" y="4542882"/>
            <a:ext cx="7531100" cy="18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49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747132"/>
            <a:ext cx="10515600" cy="5429831"/>
          </a:xfrm>
        </p:spPr>
        <p:txBody>
          <a:bodyPr/>
          <a:lstStyle/>
          <a:p>
            <a:r>
              <a:rPr kumimoji="1" lang="en-US" altLang="zh-CN" dirty="0" smtClean="0"/>
              <a:t>Radical flow</a:t>
            </a:r>
          </a:p>
          <a:p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300" y="2177586"/>
            <a:ext cx="9169400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35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err="1"/>
              <a:t>Variational</a:t>
            </a:r>
            <a:r>
              <a:rPr lang="en-US" altLang="zh-CN" dirty="0"/>
              <a:t> </a:t>
            </a:r>
            <a:r>
              <a:rPr lang="en-US" altLang="zh-CN" dirty="0" smtClean="0"/>
              <a:t>Inference</a:t>
            </a:r>
            <a:endParaRPr kumimoji="1"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268" y="1434656"/>
            <a:ext cx="7615463" cy="3528656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92" y="4963312"/>
            <a:ext cx="9753600" cy="124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38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22775</TotalTime>
  <Words>554</Words>
  <Application>Microsoft Macintosh PowerPoint</Application>
  <PresentationFormat>宽屏</PresentationFormat>
  <Paragraphs>110</Paragraphs>
  <Slides>58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58</vt:i4>
      </vt:variant>
    </vt:vector>
  </HeadingPairs>
  <TitlesOfParts>
    <vt:vector size="65" baseType="lpstr">
      <vt:lpstr>Cambria Math</vt:lpstr>
      <vt:lpstr>DengXian</vt:lpstr>
      <vt:lpstr>DengXian Light</vt:lpstr>
      <vt:lpstr>Wingdings</vt:lpstr>
      <vt:lpstr>Zapfino</vt:lpstr>
      <vt:lpstr>Arial</vt:lpstr>
      <vt:lpstr>Office 主题</vt:lpstr>
      <vt:lpstr>Normalizing Flows</vt:lpstr>
      <vt:lpstr>Main Purpose: Density Estimation</vt:lpstr>
      <vt:lpstr>PowerPoint 演示文稿</vt:lpstr>
      <vt:lpstr>With a parametric model fi(·), how can we train it?</vt:lpstr>
      <vt:lpstr>With trained f, we can:</vt:lpstr>
      <vt:lpstr>Outline: Different Ways of Modeling F</vt:lpstr>
      <vt:lpstr>Variational Inference with Normalizing Flows</vt:lpstr>
      <vt:lpstr>PowerPoint 演示文稿</vt:lpstr>
      <vt:lpstr>Variational Inference</vt:lpstr>
      <vt:lpstr>PowerPoint 演示文稿</vt:lpstr>
      <vt:lpstr>PowerPoint 演示文稿</vt:lpstr>
      <vt:lpstr>Autoregressive Flows</vt:lpstr>
      <vt:lpstr>Masked Autoregressive Flow for Density Estimation （MAF）</vt:lpstr>
      <vt:lpstr>Inverse MAF</vt:lpstr>
      <vt:lpstr>Improved Variational Inference with Inverse Autoregressive Flow （IAF）</vt:lpstr>
      <vt:lpstr>MAF vs IAF :  from U compute X </vt:lpstr>
      <vt:lpstr>a LSTM-like IAF</vt:lpstr>
      <vt:lpstr>How to implement "autoregressive"?</vt:lpstr>
      <vt:lpstr>Recall Autoencoders</vt:lpstr>
      <vt:lpstr>MADE: Masked Autoencoder for Distribution Estimation</vt:lpstr>
      <vt:lpstr>Loss of autoregression model</vt:lpstr>
      <vt:lpstr>PowerPoint 演示文稿</vt:lpstr>
      <vt:lpstr>PowerPoint 演示文稿</vt:lpstr>
      <vt:lpstr>PowerPoint 演示文稿</vt:lpstr>
      <vt:lpstr>PowerPoint 演示文稿</vt:lpstr>
      <vt:lpstr>Deep MADE</vt:lpstr>
      <vt:lpstr>PowerPoint 演示文稿</vt:lpstr>
      <vt:lpstr>Partitioned Flows</vt:lpstr>
      <vt:lpstr>NICE: NON-LINEAR INDEPENDENT COMPONENTS ESTIMATION</vt:lpstr>
      <vt:lpstr>PowerPoint 演示文稿</vt:lpstr>
      <vt:lpstr>RESCALING</vt:lpstr>
      <vt:lpstr>DENSITY ESTIMATION USING REAL NVP</vt:lpstr>
      <vt:lpstr>PowerPoint 演示文稿</vt:lpstr>
      <vt:lpstr>PowerPoint 演示文稿</vt:lpstr>
      <vt:lpstr>PowerPoint 演示文稿</vt:lpstr>
      <vt:lpstr>Multi-Scale</vt:lpstr>
      <vt:lpstr>Batch Normalization</vt:lpstr>
      <vt:lpstr>Glow: Generative Flow with Invertible 1×1 Convolutions</vt:lpstr>
      <vt:lpstr>Invertible 1 × 1 convolution</vt:lpstr>
      <vt:lpstr>Reduce from O(c^3 )  to O(c)</vt:lpstr>
      <vt:lpstr>PowerPoint 演示文稿</vt:lpstr>
      <vt:lpstr>PowerPoint 演示文稿</vt:lpstr>
      <vt:lpstr>Continuous Flows: an ODE view</vt:lpstr>
      <vt:lpstr>Neural ODE</vt:lpstr>
      <vt:lpstr>Instantaneous Change of Variables:</vt:lpstr>
      <vt:lpstr>PowerPoint 演示文稿</vt:lpstr>
      <vt:lpstr>PowerPoint 演示文稿</vt:lpstr>
      <vt:lpstr>Adjoint Sensitivity Method</vt:lpstr>
      <vt:lpstr>PowerPoint 演示文稿</vt:lpstr>
      <vt:lpstr>PowerPoint 演示文稿</vt:lpstr>
      <vt:lpstr>SCALABLE REVERSIBLE GENERATIVE MODELS WITH FREE-FORM CONTINUOUS DYNAMICS</vt:lpstr>
      <vt:lpstr>PowerPoint 演示文稿</vt:lpstr>
      <vt:lpstr>UNBIASED LINEAR-TIME LOG-DENSITY ESTIMATION</vt:lpstr>
      <vt:lpstr>PowerPoint 演示文稿</vt:lpstr>
      <vt:lpstr>PowerPoint 演示文稿</vt:lpstr>
      <vt:lpstr>REDUCING VARIANCE WITH BOTTLENECK CAPACITY</vt:lpstr>
      <vt:lpstr>PowerPoint 演示文稿</vt:lpstr>
      <vt:lpstr>Thank you for listening!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鼎怀</dc:creator>
  <cp:lastModifiedBy>张 鼎怀</cp:lastModifiedBy>
  <cp:revision>169</cp:revision>
  <dcterms:created xsi:type="dcterms:W3CDTF">2018-10-14T08:19:47Z</dcterms:created>
  <dcterms:modified xsi:type="dcterms:W3CDTF">2018-11-22T09:37:05Z</dcterms:modified>
</cp:coreProperties>
</file>